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7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2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299EF-B06F-4EA1-8F54-437C364A9FC1}" type="datetimeFigureOut">
              <a:rPr lang="cs-CZ" smtClean="0"/>
              <a:pPr/>
              <a:t>24.6.2014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0A3C1-9F0D-475E-AB0C-3D5F728A3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1584176"/>
          </a:xfrm>
        </p:spPr>
        <p:txBody>
          <a:bodyPr>
            <a:normAutofit fontScale="77500" lnSpcReduction="20000"/>
          </a:bodyPr>
          <a:lstStyle/>
          <a:p>
            <a:r>
              <a:rPr lang="cs-CZ" sz="2200" b="1" dirty="0" smtClean="0">
                <a:solidFill>
                  <a:srgbClr val="002060"/>
                </a:solidFill>
              </a:rPr>
              <a:t>Projekt pro přestavbu zahrady Mateřské školy </a:t>
            </a:r>
            <a:r>
              <a:rPr lang="cs-CZ" sz="2200" b="1" dirty="0" err="1" smtClean="0">
                <a:solidFill>
                  <a:srgbClr val="002060"/>
                </a:solidFill>
              </a:rPr>
              <a:t>Hovorčovice</a:t>
            </a:r>
            <a:r>
              <a:rPr lang="cs-CZ" sz="2200" b="1" dirty="0" smtClean="0">
                <a:solidFill>
                  <a:srgbClr val="002060"/>
                </a:solidFill>
              </a:rPr>
              <a:t>, </a:t>
            </a:r>
            <a:br>
              <a:rPr lang="cs-CZ" sz="2200" b="1" dirty="0" smtClean="0">
                <a:solidFill>
                  <a:srgbClr val="002060"/>
                </a:solidFill>
              </a:rPr>
            </a:br>
            <a:r>
              <a:rPr lang="cs-CZ" sz="2200" b="1" dirty="0" smtClean="0">
                <a:solidFill>
                  <a:srgbClr val="002060"/>
                </a:solidFill>
              </a:rPr>
              <a:t>okres Praha-východ.</a:t>
            </a:r>
          </a:p>
          <a:p>
            <a:r>
              <a:rPr lang="cs-CZ" sz="1800" dirty="0" smtClean="0">
                <a:solidFill>
                  <a:srgbClr val="002060"/>
                </a:solidFill>
              </a:rPr>
              <a:t>T</a:t>
            </a:r>
            <a:r>
              <a:rPr lang="cs-CZ" sz="2000" dirty="0" smtClean="0">
                <a:solidFill>
                  <a:srgbClr val="002060"/>
                </a:solidFill>
              </a:rPr>
              <a:t>ermín realizace: 07-12/2014</a:t>
            </a:r>
          </a:p>
          <a:p>
            <a:endParaRPr lang="cs-CZ" sz="2000" dirty="0" smtClean="0">
              <a:solidFill>
                <a:srgbClr val="002060"/>
              </a:solidFill>
            </a:endParaRPr>
          </a:p>
          <a:p>
            <a:endParaRPr lang="cs-CZ" sz="2000" dirty="0" smtClean="0">
              <a:solidFill>
                <a:srgbClr val="002060"/>
              </a:solidFill>
            </a:endParaRPr>
          </a:p>
          <a:p>
            <a:r>
              <a:rPr lang="cs-CZ" sz="2000" dirty="0" smtClean="0">
                <a:solidFill>
                  <a:srgbClr val="002060"/>
                </a:solidFill>
              </a:rPr>
              <a:t>Prezentace pro rodiče a občany obce </a:t>
            </a:r>
            <a:r>
              <a:rPr lang="cs-CZ" sz="2000" dirty="0" err="1" smtClean="0">
                <a:solidFill>
                  <a:srgbClr val="002060"/>
                </a:solidFill>
              </a:rPr>
              <a:t>Hovorčovic</a:t>
            </a:r>
            <a:r>
              <a:rPr lang="cs-CZ" sz="2000" dirty="0" smtClean="0">
                <a:solidFill>
                  <a:srgbClr val="002060"/>
                </a:solidFill>
              </a:rPr>
              <a:t>: dne 24.06.2014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151216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cs-CZ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cs-CZ" sz="5300" b="1" dirty="0" smtClean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„Zahrada pro všechny smysly“</a:t>
            </a:r>
            <a:r>
              <a:rPr lang="cs-CZ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cs-CZ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cs-CZ" dirty="0"/>
          </a:p>
        </p:txBody>
      </p:sp>
      <p:pic>
        <p:nvPicPr>
          <p:cNvPr id="21506" name="Picture 2" descr="https://encrypted-tbn1.gstatic.com/images?q=tbn:ANd9GcQdsX921e9J1l6r61TnaeLMvC8OdCIHbdYWH68o0hIY-PRfuQH_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620688"/>
            <a:ext cx="3096344" cy="151216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MŠ HOVORČOVICE\Zahrada\Mališka\8_DREVOSTAV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272"/>
            <a:ext cx="9144000" cy="646545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B050"/>
                </a:solidFill>
              </a:rPr>
              <a:t>Pískoviště</a:t>
            </a:r>
            <a:endParaRPr lang="cs-CZ" sz="3600" dirty="0">
              <a:solidFill>
                <a:srgbClr val="00B050"/>
              </a:solidFill>
            </a:endParaRPr>
          </a:p>
        </p:txBody>
      </p:sp>
      <p:pic>
        <p:nvPicPr>
          <p:cNvPr id="6146" name="Picture 2" descr="E:\MŠ HOVORČOVICE\Zahrada\Mališka\4_PISKOVIS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268760"/>
            <a:ext cx="7488832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B050"/>
                </a:solidFill>
              </a:rPr>
              <a:t>Kopeček/mulda</a:t>
            </a:r>
            <a:endParaRPr lang="cs-CZ" sz="3600" dirty="0">
              <a:solidFill>
                <a:srgbClr val="00B050"/>
              </a:solidFill>
            </a:endParaRPr>
          </a:p>
        </p:txBody>
      </p:sp>
      <p:pic>
        <p:nvPicPr>
          <p:cNvPr id="7170" name="Picture 2" descr="E:\MŠ HOVORČOVICE\Zahrada\Mališka\Mulda_vě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124744"/>
            <a:ext cx="7992888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MŠ HOVORČOVICE\Zahrada\Mališka\5_TERENNI MODEL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272"/>
            <a:ext cx="9144000" cy="646545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Š HOVORČOVICE\Zahrada\Mališka\6_VODNI HRIS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272"/>
            <a:ext cx="9144000" cy="646545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B050"/>
                </a:solidFill>
              </a:rPr>
              <a:t>Venkovní dílna</a:t>
            </a:r>
            <a:endParaRPr lang="cs-CZ" sz="3600" dirty="0">
              <a:solidFill>
                <a:srgbClr val="00B050"/>
              </a:solidFill>
            </a:endParaRPr>
          </a:p>
        </p:txBody>
      </p:sp>
      <p:pic>
        <p:nvPicPr>
          <p:cNvPr id="10242" name="Picture 2" descr="E:\MŠ HOVORČOVICE\Zahrada\Mališka\Díl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196752"/>
            <a:ext cx="8064896" cy="492941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B050"/>
                </a:solidFill>
              </a:rPr>
              <a:t>Zeleninové záhonky</a:t>
            </a:r>
            <a:endParaRPr lang="cs-CZ" sz="3600" dirty="0">
              <a:solidFill>
                <a:srgbClr val="00B050"/>
              </a:solidFill>
            </a:endParaRPr>
          </a:p>
        </p:txBody>
      </p:sp>
      <p:pic>
        <p:nvPicPr>
          <p:cNvPr id="11266" name="Picture 2" descr="E:\MŠ HOVORČOVICE\Zahrada\Mališka\10_ZELENINA PESTOVAN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7992888" cy="503001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B050"/>
                </a:solidFill>
              </a:rPr>
              <a:t>Vrbová brána a divoký koutek</a:t>
            </a:r>
            <a:endParaRPr lang="cs-CZ" sz="3600" dirty="0">
              <a:solidFill>
                <a:srgbClr val="00B050"/>
              </a:solidFill>
            </a:endParaRPr>
          </a:p>
        </p:txBody>
      </p:sp>
      <p:pic>
        <p:nvPicPr>
          <p:cNvPr id="12290" name="Picture 2" descr="E:\MŠ HOVORČOVICE\Zahrada\Mališka\11_vrbová brána_DIVOKY KOUTE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704856" cy="492941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B050"/>
                </a:solidFill>
              </a:rPr>
              <a:t>Motýlí záhon, hmyzí domeček</a:t>
            </a:r>
            <a:endParaRPr lang="cs-CZ" sz="3600" dirty="0">
              <a:solidFill>
                <a:srgbClr val="00B050"/>
              </a:solidFill>
            </a:endParaRPr>
          </a:p>
        </p:txBody>
      </p:sp>
      <p:pic>
        <p:nvPicPr>
          <p:cNvPr id="13314" name="Picture 2" descr="E:\MŠ HOVORČOVICE\Zahrada\Mališka\13_KVETOUCI ZAH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560840" cy="495801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BUDEME POTŘEBOVAT?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r>
              <a:rPr lang="cs-CZ" sz="1400" dirty="0" smtClean="0"/>
              <a:t>nepravidelně opracované fošny </a:t>
            </a:r>
          </a:p>
          <a:p>
            <a:r>
              <a:rPr lang="cs-CZ" sz="1400" dirty="0" smtClean="0"/>
              <a:t>opracované přírodní dřevěné sloupy </a:t>
            </a:r>
          </a:p>
          <a:p>
            <a:r>
              <a:rPr lang="cs-CZ" sz="1400" dirty="0" smtClean="0"/>
              <a:t>drobný kámen, tzv. kačírek </a:t>
            </a:r>
          </a:p>
          <a:p>
            <a:r>
              <a:rPr lang="cs-CZ" sz="1400" dirty="0" smtClean="0"/>
              <a:t>bílý písek </a:t>
            </a:r>
          </a:p>
          <a:p>
            <a:r>
              <a:rPr lang="cs-CZ" sz="1400" dirty="0" smtClean="0"/>
              <a:t>oblázky cca 10 cm v průměru </a:t>
            </a:r>
          </a:p>
          <a:p>
            <a:r>
              <a:rPr lang="cs-CZ" sz="1400" dirty="0" smtClean="0"/>
              <a:t>sud/nádoba na dešťovou vodu </a:t>
            </a:r>
            <a:endParaRPr lang="cs-CZ" sz="1400" dirty="0"/>
          </a:p>
          <a:p>
            <a:r>
              <a:rPr lang="cs-CZ" sz="1400" dirty="0" smtClean="0"/>
              <a:t>Okapový svod pro rozvod vody k H2O prostoru</a:t>
            </a:r>
          </a:p>
          <a:p>
            <a:r>
              <a:rPr lang="cs-CZ" sz="1400" dirty="0" smtClean="0"/>
              <a:t>plastové trubky na potrubní telefonické propojení</a:t>
            </a:r>
          </a:p>
          <a:p>
            <a:r>
              <a:rPr lang="cs-CZ" sz="1400" dirty="0" smtClean="0"/>
              <a:t>mulčovací kůru </a:t>
            </a:r>
          </a:p>
          <a:p>
            <a:r>
              <a:rPr lang="cs-CZ" sz="1400" dirty="0" smtClean="0"/>
              <a:t>kulatina (dřevěné špalky různě vysoké (</a:t>
            </a:r>
            <a:r>
              <a:rPr lang="cs-CZ" sz="1400" dirty="0" err="1" smtClean="0"/>
              <a:t>max</a:t>
            </a:r>
            <a:r>
              <a:rPr lang="cs-CZ" sz="1400" dirty="0" smtClean="0"/>
              <a:t> 80 cm) ke kuchyňce</a:t>
            </a:r>
          </a:p>
          <a:p>
            <a:r>
              <a:rPr lang="cs-CZ" sz="1400" dirty="0" smtClean="0"/>
              <a:t>vrbové proutky na výrobu vrbové brány a zastínění plotu</a:t>
            </a:r>
          </a:p>
          <a:p>
            <a:r>
              <a:rPr lang="cs-CZ" sz="1400" dirty="0" smtClean="0"/>
              <a:t>zeminu/rašelinu</a:t>
            </a:r>
          </a:p>
          <a:p>
            <a:r>
              <a:rPr lang="cs-CZ" sz="1400" dirty="0"/>
              <a:t>b</a:t>
            </a:r>
            <a:r>
              <a:rPr lang="cs-CZ" sz="1400" dirty="0" smtClean="0"/>
              <a:t>etonová roura – průlezka pod muldou</a:t>
            </a:r>
          </a:p>
          <a:p>
            <a:r>
              <a:rPr lang="cs-CZ" sz="1400" dirty="0"/>
              <a:t>m</a:t>
            </a:r>
            <a:r>
              <a:rPr lang="cs-CZ" sz="1400" dirty="0" smtClean="0"/>
              <a:t>ateriál na výrobu všech ostatních dřevostaveb</a:t>
            </a:r>
          </a:p>
          <a:p>
            <a:r>
              <a:rPr lang="cs-CZ" sz="1400" dirty="0" smtClean="0"/>
              <a:t>netkanou textilii, apod.</a:t>
            </a:r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   </a:t>
            </a:r>
            <a:r>
              <a:rPr lang="cs-CZ" sz="1800" dirty="0" smtClean="0"/>
              <a:t>a také nářadí a náčiní k práci, dobrou náladu a hodně energie…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Organizace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Promyslet </a:t>
            </a:r>
            <a:r>
              <a:rPr lang="cs-CZ" dirty="0"/>
              <a:t>si rozmístění jednotlivých prvků na</a:t>
            </a:r>
          </a:p>
          <a:p>
            <a:pPr>
              <a:buNone/>
            </a:pPr>
            <a:r>
              <a:rPr lang="cs-CZ" dirty="0" smtClean="0"/>
              <a:t>    zahradě – viz nákres projektu.</a:t>
            </a:r>
            <a:endParaRPr lang="cs-CZ" dirty="0"/>
          </a:p>
          <a:p>
            <a:r>
              <a:rPr lang="cs-CZ" dirty="0" smtClean="0"/>
              <a:t>Promyslet </a:t>
            </a:r>
            <a:r>
              <a:rPr lang="cs-CZ" dirty="0"/>
              <a:t>si seznam potřebného materiálu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</a:t>
            </a:r>
            <a:r>
              <a:rPr lang="cs-CZ" dirty="0"/>
              <a:t> </a:t>
            </a:r>
            <a:r>
              <a:rPr lang="cs-CZ" dirty="0" smtClean="0"/>
              <a:t>oslovit </a:t>
            </a:r>
            <a:r>
              <a:rPr lang="cs-CZ" dirty="0"/>
              <a:t>rodiče v představení projektu s žádostí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 pomoc </a:t>
            </a:r>
            <a:r>
              <a:rPr lang="cs-CZ" dirty="0"/>
              <a:t>materiální či </a:t>
            </a:r>
            <a:r>
              <a:rPr lang="cs-CZ" dirty="0" smtClean="0"/>
              <a:t>finanční.</a:t>
            </a:r>
            <a:endParaRPr lang="cs-CZ" dirty="0"/>
          </a:p>
          <a:p>
            <a:r>
              <a:rPr lang="cs-CZ" dirty="0" smtClean="0"/>
              <a:t>Rozdělit </a:t>
            </a:r>
            <a:r>
              <a:rPr lang="cs-CZ" dirty="0"/>
              <a:t>úkoly mezi </a:t>
            </a:r>
            <a:r>
              <a:rPr lang="cs-CZ" dirty="0" smtClean="0"/>
              <a:t>kolegy a všechny zájemce.</a:t>
            </a:r>
            <a:endParaRPr lang="cs-CZ" dirty="0"/>
          </a:p>
          <a:p>
            <a:r>
              <a:rPr lang="cs-CZ" dirty="0" smtClean="0"/>
              <a:t>Zajistit </a:t>
            </a:r>
            <a:r>
              <a:rPr lang="cs-CZ" dirty="0"/>
              <a:t>potřebné nářadí a </a:t>
            </a:r>
            <a:r>
              <a:rPr lang="cs-CZ" dirty="0" smtClean="0"/>
              <a:t>náčiní.</a:t>
            </a:r>
            <a:endParaRPr lang="cs-CZ" dirty="0"/>
          </a:p>
          <a:p>
            <a:r>
              <a:rPr lang="pl-PL" dirty="0" smtClean="0"/>
              <a:t>Pokud budeme </a:t>
            </a:r>
            <a:r>
              <a:rPr lang="pl-PL" dirty="0"/>
              <a:t>realizovat projekt jako </a:t>
            </a:r>
            <a:r>
              <a:rPr lang="pl-PL" dirty="0" smtClean="0"/>
              <a:t>rodinný-</a:t>
            </a:r>
            <a:endParaRPr lang="pl-PL" dirty="0"/>
          </a:p>
          <a:p>
            <a:pPr>
              <a:buNone/>
            </a:pPr>
            <a:r>
              <a:rPr lang="cs-CZ" dirty="0" smtClean="0"/>
              <a:t>    vymyslet </a:t>
            </a:r>
            <a:r>
              <a:rPr lang="cs-CZ" dirty="0"/>
              <a:t>další program pro děti </a:t>
            </a:r>
            <a:r>
              <a:rPr lang="cs-CZ" dirty="0" smtClean="0"/>
              <a:t>(tvořivou </a:t>
            </a:r>
            <a:r>
              <a:rPr lang="cs-CZ" dirty="0"/>
              <a:t>dílnu</a:t>
            </a:r>
            <a:r>
              <a:rPr lang="cs-CZ" dirty="0" smtClean="0"/>
              <a:t>).</a:t>
            </a:r>
            <a:endParaRPr lang="cs-CZ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Realizace projektu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 smtClean="0"/>
              <a:t>Rozdělit si rodiny do pracovních skupin.</a:t>
            </a:r>
          </a:p>
          <a:p>
            <a:r>
              <a:rPr lang="pl-PL" dirty="0" smtClean="0"/>
              <a:t>Kolegy využít jako poradce k jednotlivým </a:t>
            </a:r>
            <a:r>
              <a:rPr lang="cs-CZ" dirty="0" smtClean="0"/>
              <a:t>budovaným aktivitám, mohou i aktivně pomáhat – </a:t>
            </a:r>
            <a:r>
              <a:rPr lang="pl-PL" dirty="0" smtClean="0"/>
              <a:t>je to společný projekt všech zúčastněných.</a:t>
            </a:r>
          </a:p>
          <a:p>
            <a:r>
              <a:rPr lang="cs-CZ" dirty="0" smtClean="0"/>
              <a:t>Připravit zapojení dětí do pracovních činností, </a:t>
            </a:r>
            <a:r>
              <a:rPr lang="pl-PL" dirty="0" smtClean="0"/>
              <a:t>pokud jejich zájem opadne, realizovat s nimi </a:t>
            </a:r>
            <a:r>
              <a:rPr lang="cs-CZ" dirty="0" smtClean="0"/>
              <a:t>naplánovanou tvořivou dílnu (mít k dispozici jednoho dospělého pro dohled nad dětmi).</a:t>
            </a:r>
          </a:p>
          <a:p>
            <a:r>
              <a:rPr lang="cs-CZ" dirty="0" smtClean="0"/>
              <a:t>Připravit občerstvení pro všechny účastníky – dostatek jídla a pití.</a:t>
            </a:r>
          </a:p>
          <a:p>
            <a:r>
              <a:rPr lang="pl-PL" dirty="0" smtClean="0"/>
              <a:t>Připravit odměny jako poděkování za pomoc s </a:t>
            </a:r>
            <a:r>
              <a:rPr lang="cs-CZ" dirty="0" smtClean="0"/>
              <a:t>realizací projektu.</a:t>
            </a:r>
          </a:p>
          <a:p>
            <a:r>
              <a:rPr lang="cs-CZ" dirty="0" smtClean="0"/>
              <a:t>Sestavení harmonogramu a postupu prací v 07-12/2014.</a:t>
            </a:r>
            <a:endParaRPr lang="cs-CZ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Financování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>
                <a:solidFill>
                  <a:srgbClr val="00B0F0"/>
                </a:solidFill>
              </a:rPr>
              <a:t>Svépomocí za spoluúčasti rodičů </a:t>
            </a:r>
            <a:r>
              <a:rPr lang="cs-CZ" dirty="0" smtClean="0"/>
              <a:t>– každý rodič něco zajistí, případně může poskytnout i finanční dar.</a:t>
            </a:r>
          </a:p>
          <a:p>
            <a:r>
              <a:rPr lang="cs-CZ" dirty="0" smtClean="0">
                <a:solidFill>
                  <a:srgbClr val="00B0F0"/>
                </a:solidFill>
              </a:rPr>
              <a:t>Z provozního rozpočtu </a:t>
            </a:r>
            <a:r>
              <a:rPr lang="cs-CZ" dirty="0" smtClean="0"/>
              <a:t>– prostředky od zřizovatele.</a:t>
            </a:r>
          </a:p>
          <a:p>
            <a:r>
              <a:rPr lang="cs-CZ" dirty="0" smtClean="0">
                <a:solidFill>
                  <a:srgbClr val="00B0F0"/>
                </a:solidFill>
              </a:rPr>
              <a:t>Grantová výzva </a:t>
            </a:r>
            <a:r>
              <a:rPr lang="cs-CZ" dirty="0" smtClean="0"/>
              <a:t>od „Nadace partnerství“, která je zaměřena na přírodní zahrady (osázení a částečná realizace</a:t>
            </a:r>
            <a:r>
              <a:rPr lang="cs-CZ" dirty="0" smtClean="0"/>
              <a:t>).</a:t>
            </a:r>
            <a:endParaRPr lang="cs-CZ" sz="2400" dirty="0" smtClean="0"/>
          </a:p>
          <a:p>
            <a:r>
              <a:rPr lang="cs-CZ" dirty="0" smtClean="0">
                <a:solidFill>
                  <a:srgbClr val="00B0F0"/>
                </a:solidFill>
              </a:rPr>
              <a:t>Sponzoringem</a:t>
            </a:r>
            <a:r>
              <a:rPr lang="cs-CZ" dirty="0" smtClean="0"/>
              <a:t> – oslovíme partnery, předložíme jim zpracovaný projekt.</a:t>
            </a:r>
          </a:p>
          <a:p>
            <a:r>
              <a:rPr lang="cs-CZ" dirty="0" smtClean="0">
                <a:solidFill>
                  <a:srgbClr val="00B0F0"/>
                </a:solidFill>
              </a:rPr>
              <a:t>Veřejná sbírka v obci </a:t>
            </a:r>
            <a:r>
              <a:rPr lang="cs-CZ" dirty="0" smtClean="0"/>
              <a:t>– na podporu předškolního </a:t>
            </a:r>
            <a:r>
              <a:rPr lang="cs-CZ" dirty="0" smtClean="0"/>
              <a:t>vzdělávání </a:t>
            </a:r>
            <a:r>
              <a:rPr lang="cs-CZ" dirty="0" smtClean="0"/>
              <a:t>(jen se svolením </a:t>
            </a:r>
            <a:r>
              <a:rPr lang="cs-CZ" dirty="0" smtClean="0"/>
              <a:t>z</a:t>
            </a:r>
            <a:r>
              <a:rPr lang="cs-CZ" dirty="0" smtClean="0"/>
              <a:t>řizovatele).</a:t>
            </a:r>
            <a:endParaRPr lang="cs-CZ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Popis projektu</a:t>
            </a:r>
            <a:br>
              <a:rPr lang="cs-CZ" sz="3600" dirty="0" smtClean="0"/>
            </a:br>
            <a:r>
              <a:rPr lang="cs-CZ" sz="2800" dirty="0" smtClean="0"/>
              <a:t>1. fáze – odstraňování, 2. fáze - tvoření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5112568"/>
          </a:xfrm>
        </p:spPr>
        <p:txBody>
          <a:bodyPr>
            <a:normAutofit fontScale="55000" lnSpcReduction="20000"/>
          </a:bodyPr>
          <a:lstStyle/>
          <a:p>
            <a:r>
              <a:rPr lang="cs-CZ" b="1" u="sng" dirty="0" smtClean="0"/>
              <a:t>Budeme tvořit:</a:t>
            </a:r>
          </a:p>
          <a:p>
            <a:pPr algn="just"/>
            <a:r>
              <a:rPr lang="cs-CZ" sz="3500" b="1" dirty="0" smtClean="0">
                <a:solidFill>
                  <a:srgbClr val="00B050"/>
                </a:solidFill>
              </a:rPr>
              <a:t>1) Venkovní učebnu a terénní schody </a:t>
            </a:r>
            <a:r>
              <a:rPr lang="cs-CZ" sz="3500" dirty="0" smtClean="0"/>
              <a:t>– dřevěné (bezbariérový přístup). Vedle sezení bude osazen strom „Muchovník“.</a:t>
            </a:r>
          </a:p>
          <a:p>
            <a:pPr algn="just"/>
            <a:r>
              <a:rPr lang="cs-CZ" sz="3500" b="1" dirty="0" smtClean="0">
                <a:solidFill>
                  <a:srgbClr val="00B050"/>
                </a:solidFill>
              </a:rPr>
              <a:t>2) Altán </a:t>
            </a:r>
            <a:r>
              <a:rPr lang="cs-CZ" sz="3500" dirty="0" smtClean="0"/>
              <a:t>–</a:t>
            </a:r>
            <a:r>
              <a:rPr lang="cs-CZ" sz="3500" b="1" dirty="0" smtClean="0">
                <a:solidFill>
                  <a:srgbClr val="00B050"/>
                </a:solidFill>
              </a:rPr>
              <a:t> </a:t>
            </a:r>
            <a:r>
              <a:rPr lang="cs-CZ" sz="3500" dirty="0" smtClean="0"/>
              <a:t>se stolem pro odkládání svačiny, pití; k využití jako čítárna; odpočívadlo pro rodiče, děti a všechny příchozí. Stěna altánu z venkovní strany směrem k tujím bude osazena háčky (vaky s předměty pro 3 tabule – viz bod 7).</a:t>
            </a:r>
          </a:p>
          <a:p>
            <a:pPr algn="just"/>
            <a:r>
              <a:rPr lang="cs-CZ" sz="3500" b="1" dirty="0" smtClean="0">
                <a:solidFill>
                  <a:srgbClr val="00B050"/>
                </a:solidFill>
              </a:rPr>
              <a:t>3) Venkovní kuchyňka </a:t>
            </a:r>
            <a:r>
              <a:rPr lang="cs-CZ" sz="3500" dirty="0" smtClean="0"/>
              <a:t>– pod převislým jalovcem (povrch – písek, dřevěné špalky s namalovanými vařiči, náznaky okýnek se záclonkou; na větvích – zavěšené kuchyňské nádobí – získané od maminek…to, co se jim již nehodí.</a:t>
            </a:r>
          </a:p>
          <a:p>
            <a:pPr algn="just"/>
            <a:r>
              <a:rPr lang="cs-CZ" sz="3500" b="1" dirty="0" smtClean="0">
                <a:solidFill>
                  <a:srgbClr val="00B050"/>
                </a:solidFill>
              </a:rPr>
              <a:t>4) Pískoviště </a:t>
            </a:r>
            <a:r>
              <a:rPr lang="cs-CZ" sz="3500" dirty="0" smtClean="0"/>
              <a:t>- nutné upravit okraje (nepravidelná prkna) a na okrajích budou nové fošny jako stolečky/sedátka, změna stínění, svislé prvky (sloupy) budou stejné jako ty, které budou použity dále v zahradě a na kopečku – spojující optický element.</a:t>
            </a:r>
          </a:p>
          <a:p>
            <a:pPr algn="just"/>
            <a:r>
              <a:rPr lang="cs-CZ" sz="3500" b="1" dirty="0" smtClean="0">
                <a:solidFill>
                  <a:srgbClr val="00B050"/>
                </a:solidFill>
              </a:rPr>
              <a:t>5) Kopeček/mulda </a:t>
            </a:r>
            <a:r>
              <a:rPr lang="cs-CZ" sz="3500" dirty="0" smtClean="0"/>
              <a:t>- terénní modelace, na které bude umístěna věž (nejvyšší bod), lezení, sítě, klouzačka, houpačka  a  v kopci bude umístěna roura pro dětskou průlezku.</a:t>
            </a:r>
          </a:p>
          <a:p>
            <a:pPr algn="just"/>
            <a:r>
              <a:rPr lang="cs-CZ" sz="3500" b="1" dirty="0" smtClean="0">
                <a:solidFill>
                  <a:srgbClr val="00B050"/>
                </a:solidFill>
              </a:rPr>
              <a:t>6) Malé vodní hřiště</a:t>
            </a:r>
            <a:r>
              <a:rPr lang="cs-CZ" sz="3500" dirty="0" smtClean="0"/>
              <a:t> – navazující na muldu, čerpání vody z omezeného rezervoáru – výuka „šetření s vodou“ – prostor z bílého písku v kombinaci s oblázky okolo něj (pod pískem černá nepropustná fólie).</a:t>
            </a:r>
            <a:endParaRPr lang="cs-CZ" sz="3500" b="1" dirty="0" smtClean="0">
              <a:solidFill>
                <a:srgbClr val="00B050"/>
              </a:solidFill>
            </a:endParaRPr>
          </a:p>
          <a:p>
            <a:endParaRPr lang="cs-CZ" b="1" dirty="0" smtClean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Pokračování: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7) Tabule v </a:t>
            </a:r>
            <a:r>
              <a:rPr lang="cs-CZ" b="1" dirty="0" err="1" smtClean="0">
                <a:solidFill>
                  <a:srgbClr val="00B050"/>
                </a:solidFill>
              </a:rPr>
              <a:t>thujích</a:t>
            </a:r>
            <a:r>
              <a:rPr lang="cs-CZ" dirty="0" smtClean="0"/>
              <a:t> – využití svislých kmenů k zavěšení tabulí (1. tabule – na kreslení křídami, 2.tabule – sestavovaní puzzle (výplet): písmena, číslice, 3. tabule – zvuková (hustší výplet) – k zavěšení různých nástrojů, na které si děti mohou zahrát).</a:t>
            </a:r>
            <a:endParaRPr lang="cs-CZ" b="1" dirty="0" smtClean="0">
              <a:solidFill>
                <a:srgbClr val="00B050"/>
              </a:solidFill>
            </a:endParaRPr>
          </a:p>
          <a:p>
            <a:r>
              <a:rPr lang="cs-CZ" b="1" dirty="0" smtClean="0">
                <a:solidFill>
                  <a:srgbClr val="00B050"/>
                </a:solidFill>
              </a:rPr>
              <a:t>8) Dílna pro chlapce </a:t>
            </a:r>
            <a:r>
              <a:rPr lang="cs-CZ" dirty="0" smtClean="0"/>
              <a:t> - spojená s domečkem na hračky (původní střecha domečku na hračky bude odstraněna) – střecha bude řešena celkově a bude zakrývat dílnu s domečkem dohromady, přičemž bude zakomponována tak, že střechou dílny bude prorůstat borovice, která zůstane neporušena.</a:t>
            </a:r>
            <a:endParaRPr lang="cs-CZ" b="1" dirty="0" smtClean="0">
              <a:solidFill>
                <a:srgbClr val="00B050"/>
              </a:solidFill>
            </a:endParaRPr>
          </a:p>
          <a:p>
            <a:r>
              <a:rPr lang="cs-CZ" b="1" dirty="0" smtClean="0">
                <a:solidFill>
                  <a:srgbClr val="00B050"/>
                </a:solidFill>
              </a:rPr>
              <a:t>9) Kompost </a:t>
            </a:r>
            <a:r>
              <a:rPr lang="cs-CZ" dirty="0" smtClean="0"/>
              <a:t>– umístění v zadním rohu zahrádky za domečkem s hračkami.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10)  Záhonky se zeleninou</a:t>
            </a:r>
            <a:r>
              <a:rPr lang="cs-CZ" dirty="0" smtClean="0"/>
              <a:t> – kterou si budou pěstovat děti samy – různé výšky a formáty záhonků s bylinkami a zeleninou, popř. obilím, apod.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11) Vrbový domeček - </a:t>
            </a:r>
            <a:r>
              <a:rPr lang="cs-CZ" dirty="0" smtClean="0"/>
              <a:t>průchozí, vstup/brána na cestičku mezi maliníky.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12) Divoký koutek </a:t>
            </a:r>
            <a:r>
              <a:rPr lang="cs-CZ" dirty="0" smtClean="0"/>
              <a:t>- maliny u plotu a vedle vrbky – uprostřed povede cestička ústící k mini odpočívadlu („klidový koutek“) – plot bude kryt vrbovými proutky.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13) Motýlí záhon/koutek</a:t>
            </a:r>
            <a:r>
              <a:rPr lang="cs-CZ" dirty="0" smtClean="0"/>
              <a:t> – hmyzí domeček, motýli, </a:t>
            </a:r>
            <a:r>
              <a:rPr lang="cs-CZ" dirty="0" err="1" smtClean="0"/>
              <a:t>budleia</a:t>
            </a:r>
            <a:r>
              <a:rPr lang="cs-CZ" dirty="0"/>
              <a:t> </a:t>
            </a:r>
            <a:r>
              <a:rPr lang="cs-CZ" dirty="0" smtClean="0"/>
              <a:t>– motýlí keře.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14) Telefonické spojení </a:t>
            </a:r>
            <a:r>
              <a:rPr lang="cs-CZ" dirty="0" smtClean="0"/>
              <a:t>- propojení 3. míst potrubním telefonem (kuchyňka, venkovní dílna a věž).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15) Zajištění certifikátů </a:t>
            </a:r>
            <a:r>
              <a:rPr lang="cs-CZ" dirty="0" smtClean="0"/>
              <a:t>-  u vybraných zahradních prvků, ve spolupráci s firmou:</a:t>
            </a:r>
          </a:p>
          <a:p>
            <a:pPr marL="0" indent="0">
              <a:buNone/>
            </a:pPr>
            <a:r>
              <a:rPr lang="cs-CZ" dirty="0" smtClean="0"/>
              <a:t>      </a:t>
            </a:r>
            <a:r>
              <a:rPr lang="cs-CZ" dirty="0" err="1" smtClean="0"/>
              <a:t>Sportservis</a:t>
            </a:r>
            <a:r>
              <a:rPr lang="cs-CZ" dirty="0" smtClean="0"/>
              <a:t>, Keteňská 1329/18, Praha 9.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16) Výsadba vítacího stromu </a:t>
            </a:r>
            <a:r>
              <a:rPr lang="cs-CZ" dirty="0" smtClean="0"/>
              <a:t>- období 10/2014 (předcházet bude akce „Najdi jméno našemu stromu“) + tabulka se jménem stromu. Sázet budeme všichni.</a:t>
            </a:r>
            <a:endParaRPr lang="cs-CZ" b="1" dirty="0" smtClean="0">
              <a:solidFill>
                <a:srgbClr val="00B050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Š HOVORČOVICE\Zahrada\Mališka\proje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338"/>
            <a:ext cx="9144000" cy="646532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B050"/>
                </a:solidFill>
              </a:rPr>
              <a:t>Venkovní učebna s altánem, venkovní kuchyňka</a:t>
            </a:r>
            <a:endParaRPr lang="cs-CZ" sz="3200" dirty="0">
              <a:solidFill>
                <a:srgbClr val="00B050"/>
              </a:solidFill>
            </a:endParaRPr>
          </a:p>
        </p:txBody>
      </p:sp>
      <p:pic>
        <p:nvPicPr>
          <p:cNvPr id="4098" name="Picture 2" descr="E:\MŠ HOVORČOVICE\Zahrada\Mališka\Amfiteát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704855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MŠ HOVORČOVICE\Zahrada\Mališka\1_VENK UCEB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272"/>
            <a:ext cx="9144000" cy="646545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821</Words>
  <Application>Microsoft Office PowerPoint</Application>
  <PresentationFormat>Předvádění na obrazovce (4:3)</PresentationFormat>
  <Paragraphs>72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sady Office</vt:lpstr>
      <vt:lpstr> „Zahrada pro všechny smysly“ </vt:lpstr>
      <vt:lpstr>Organizace projektu</vt:lpstr>
      <vt:lpstr> Realizace projektu </vt:lpstr>
      <vt:lpstr>Financování projektu</vt:lpstr>
      <vt:lpstr>Popis projektu 1. fáze – odstraňování, 2. fáze - tvoření</vt:lpstr>
      <vt:lpstr>Pokračování:</vt:lpstr>
      <vt:lpstr>Snímek 7</vt:lpstr>
      <vt:lpstr>Venkovní učebna s altánem, venkovní kuchyňka</vt:lpstr>
      <vt:lpstr>Snímek 9</vt:lpstr>
      <vt:lpstr>Snímek 10</vt:lpstr>
      <vt:lpstr>Pískoviště</vt:lpstr>
      <vt:lpstr>Kopeček/mulda</vt:lpstr>
      <vt:lpstr>Snímek 13</vt:lpstr>
      <vt:lpstr>Snímek 14</vt:lpstr>
      <vt:lpstr>Venkovní dílna</vt:lpstr>
      <vt:lpstr>Zeleninové záhonky</vt:lpstr>
      <vt:lpstr>Vrbová brána a divoký koutek</vt:lpstr>
      <vt:lpstr>Motýlí záhon, hmyzí domeček</vt:lpstr>
      <vt:lpstr>CO BUDEME POTŘEBOVAT?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Admin</cp:lastModifiedBy>
  <cp:revision>37</cp:revision>
  <dcterms:created xsi:type="dcterms:W3CDTF">2014-06-22T14:41:50Z</dcterms:created>
  <dcterms:modified xsi:type="dcterms:W3CDTF">2014-06-24T18:15:42Z</dcterms:modified>
</cp:coreProperties>
</file>